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89" d="100"/>
          <a:sy n="89" d="100"/>
        </p:scale>
        <p:origin x="250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4AHE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anuary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S2-2301328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altLang="zh-CN" sz="1200" dirty="0" smtClean="0">
                <a:solidFill>
                  <a:schemeClr val="bg1"/>
                </a:solidFill>
              </a:rPr>
              <a:t>54AH</a:t>
            </a:r>
            <a:r>
              <a:rPr lang="en-GB" altLang="de-DE" sz="1200" dirty="0" smtClean="0">
                <a:solidFill>
                  <a:schemeClr val="bg1"/>
                </a:solidFill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16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20</a:t>
            </a:r>
            <a:r>
              <a:rPr lang="en-GB" altLang="zh-CN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January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WI and SID Status Report on 5GC 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Jean-Yves Fine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3036437"/>
            <a:ext cx="8695692" cy="382156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23.700-28 </a:t>
            </a:r>
            <a:r>
              <a:rPr lang="en-US" altLang="de-DE" sz="1400" kern="0" dirty="0"/>
              <a:t>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was completed </a:t>
            </a:r>
            <a:r>
              <a:rPr lang="en-US" altLang="zh-CN" sz="1400" dirty="0" smtClean="0"/>
              <a:t>in SA2#153E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4 CRs are approved at SA2#154AHE for TS23.501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1CR is approved to update EN in TR23.700-28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Normative phase is starting at SA2#154AHE.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3912538"/>
              </p:ext>
            </p:extLst>
          </p:nvPr>
        </p:nvGraphicFramePr>
        <p:xfrm>
          <a:off x="218574" y="992648"/>
          <a:ext cx="8810067" cy="14603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88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5GC/EPC enhancement for satellite access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SP-221344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81" y="1152932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 smtClean="0"/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en-US" sz="1200" dirty="0" smtClean="0"/>
              <a:t>1.5 </a:t>
            </a:r>
            <a:r>
              <a:rPr lang="en-US" sz="1200" dirty="0" smtClean="0"/>
              <a:t>additional TUs are endorsed (S2-2301447).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 smtClean="0"/>
              <a:t>TU for normative: 2.5</a:t>
            </a:r>
            <a:endParaRPr lang="en-US" altLang="zh-CN" sz="1200" dirty="0"/>
          </a:p>
          <a:p>
            <a:pPr lvl="1"/>
            <a:r>
              <a:rPr lang="en-US" altLang="de-DE" sz="1200" b="1" dirty="0" smtClean="0">
                <a:solidFill>
                  <a:srgbClr val="00B050"/>
                </a:solidFill>
              </a:rPr>
              <a:t>All </a:t>
            </a:r>
            <a:r>
              <a:rPr lang="en-US" altLang="de-DE" sz="1200" b="1" dirty="0">
                <a:solidFill>
                  <a:srgbClr val="00B050"/>
                </a:solidFill>
              </a:rPr>
              <a:t>conclusions for the 2KeyIssues were agreed during SA2#153</a:t>
            </a:r>
            <a:endParaRPr lang="fr-FR" altLang="zh-CN" sz="1200" b="1" dirty="0">
              <a:solidFill>
                <a:prstClr val="black"/>
              </a:solidFill>
            </a:endParaRP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SA2#154: FS_5GSAT_Ph2 not at the agenda (chairman request) only new WID for normative phase was presented 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SA2#154AH: </a:t>
            </a:r>
            <a:r>
              <a:rPr lang="en-US" altLang="zh-CN" sz="1100" u="sng" dirty="0">
                <a:solidFill>
                  <a:prstClr val="black"/>
                </a:solidFill>
              </a:rPr>
              <a:t>Normative work, focus on 501 CR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SA2#155 meeting: </a:t>
            </a:r>
            <a:r>
              <a:rPr lang="en-US" altLang="zh-CN" sz="1100" u="sng" dirty="0">
                <a:solidFill>
                  <a:prstClr val="black"/>
                </a:solidFill>
              </a:rPr>
              <a:t>Focus on remaining 501 CRs, start 502 CRs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SA2#156 meeting: </a:t>
            </a:r>
            <a:r>
              <a:rPr lang="en-US" altLang="zh-CN" sz="1100" u="sng" dirty="0">
                <a:solidFill>
                  <a:prstClr val="black"/>
                </a:solidFill>
              </a:rPr>
              <a:t>502&amp;503, 401CRs</a:t>
            </a:r>
          </a:p>
          <a:p>
            <a:pPr marL="971550" lvl="2"/>
            <a:r>
              <a:rPr lang="en-US" altLang="zh-CN" sz="1100" dirty="0">
                <a:solidFill>
                  <a:prstClr val="black"/>
                </a:solidFill>
              </a:rPr>
              <a:t>SA2#157 meeting: </a:t>
            </a:r>
            <a:r>
              <a:rPr lang="en-US" altLang="zh-CN" sz="1100" u="sng" dirty="0">
                <a:solidFill>
                  <a:prstClr val="black"/>
                </a:solidFill>
              </a:rPr>
              <a:t>502&amp;503, 401 CRs</a:t>
            </a:r>
            <a:endParaRPr lang="de-DE" altLang="de-DE" sz="1100" u="sng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SA2#154AHE (2/2)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011456"/>
              </p:ext>
            </p:extLst>
          </p:nvPr>
        </p:nvGraphicFramePr>
        <p:xfrm>
          <a:off x="360915" y="2737455"/>
          <a:ext cx="8388349" cy="8150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0823">
                  <a:extLst>
                    <a:ext uri="{9D8B030D-6E8A-4147-A177-3AD203B41FA5}">
                      <a16:colId xmlns:a16="http://schemas.microsoft.com/office/drawing/2014/main" val="1466388811"/>
                    </a:ext>
                  </a:extLst>
                </a:gridCol>
                <a:gridCol w="719936">
                  <a:extLst>
                    <a:ext uri="{9D8B030D-6E8A-4147-A177-3AD203B41FA5}">
                      <a16:colId xmlns:a16="http://schemas.microsoft.com/office/drawing/2014/main" val="3677307716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3093102168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235638505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291279123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97888793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45519807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940635191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665288469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406094499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20988731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99618209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90368584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684493619"/>
                    </a:ext>
                  </a:extLst>
                </a:gridCol>
              </a:tblGrid>
              <a:tr h="274687"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Aug,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Oct,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Nov,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Jan,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9245148"/>
                  </a:ext>
                </a:extLst>
              </a:tr>
              <a:tr h="376705"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Rel-18 SID/WID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 err="1">
                          <a:effectLst/>
                        </a:rPr>
                        <a:t>Study</a:t>
                      </a:r>
                      <a:r>
                        <a:rPr lang="fr-FR" sz="900" u="none" strike="noStrike" dirty="0">
                          <a:effectLst/>
                        </a:rPr>
                        <a:t> 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 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Normative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Total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#149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#150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#151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#152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#153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#154AH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#155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#156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#157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70176018"/>
                  </a:ext>
                </a:extLst>
              </a:tr>
              <a:tr h="163622"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FS_5GSAT_Ph2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4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0,5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66910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documentManagement/types"/>
    <ds:schemaRef ds:uri="dcc30912-d230-4cc2-b11f-bb5ca2a6b6f5"/>
    <ds:schemaRef ds:uri="http://schemas.microsoft.com/office/2006/metadata/properties"/>
    <ds:schemaRef ds:uri="09cef1fd-e61b-4dbf-b745-21988b13f978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290</Words>
  <Application>Microsoft Office PowerPoint</Application>
  <PresentationFormat>On-screen Show (4:3)</PresentationFormat>
  <Paragraphs>91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WI and SID Status Report on 5GC enhancement for satellite access Phase 2</vt:lpstr>
      <vt:lpstr>FS_5GSAT_Ph2 status after SA2#154AHE (1/2)</vt:lpstr>
      <vt:lpstr>FS_5GSAT_Ph2 status after SA2#154AHE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Thales16</cp:lastModifiedBy>
  <cp:revision>1901</cp:revision>
  <dcterms:created xsi:type="dcterms:W3CDTF">2008-08-30T09:32:10Z</dcterms:created>
  <dcterms:modified xsi:type="dcterms:W3CDTF">2023-01-23T16:33:33Z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